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88" d="100"/>
          <a:sy n="88" d="100"/>
        </p:scale>
        <p:origin x="1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2EA542-D2AF-1244-9D93-25FC8A84302B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1E1DB-930C-F84F-A131-13AD3F6A8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63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91E1DB-930C-F84F-A131-13AD3F6A8B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14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C394E-B4BA-0547-A709-320BC43EE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F043C-5090-9E42-A3D3-460601EE7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0C811-6516-F740-AF4C-283B54765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343AB-EA68-C746-8F11-3F1D4DC9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CE557-0CE8-D94C-B21A-BBB154BB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4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AE471-4784-1A41-A9F2-C7157F562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B6B305-0911-884B-ABD5-85B85BE55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76838-DD39-A84F-97B6-54BF8D26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2AFA6-1BF1-F941-86DF-CBB5B5D3D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445A7-0ED2-C946-9DE9-7BEFC20B6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10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54C7BE-6E56-5643-B5C0-25C5AB3A47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03E171-F9CD-9544-9CC5-8FC21A626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D67F9-2D9C-0B49-9B2A-1BB6BAD0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CCAE3-AACA-1741-8057-317304A2C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76075-EE2C-2640-AC20-F30DD8607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55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7E4F2-83D7-834C-B25A-EA501A901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DD887-57E8-D34E-8B6E-6CFCD608B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62EF0-9CAE-5446-8BD0-737C70949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6F2F2-4743-BD4E-9A98-329E89E78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2DA76-722A-1E43-B5CA-861905A46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57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A6CB-0F0A-0C40-BC7D-A8824A03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CFFA6-05C1-1B45-BA63-385373EE4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98F81-E99D-984E-9BE4-58058F5B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C010A-599B-3E44-979A-3A992507D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D39AC-38D6-564E-9258-9C25B133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6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9352-5953-9E46-9F7D-AB9151AF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F5CF9-750C-9043-8B43-EDBE92E3F9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AE3B7-6D90-9744-A47E-49D986C15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21B599-0F32-6C41-9AE1-B8A68101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6FEE4-1DB5-CE4B-8232-ED10CB2C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7EA58-69AC-D843-B03B-17CA441D5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18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35341-B0F5-9E48-9F69-69DFD56D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E160B-0C54-B240-8703-788FBF591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9794B-B4B4-1B41-AD15-77ACAA2E2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28CBA4-3306-7245-A6B4-7372EBD504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5DE438-60D6-FE4F-8F80-A33DDF937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5E4840-E231-644B-9FC7-8BCC365F3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614AE-565F-4A4F-8E51-CDE8B9D3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7D16A9-5759-FF4B-8178-6E5A18E2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896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7CCFA-16FD-DE42-991D-28F2B6251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D1617B-3C98-5448-AD9D-F78B88309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2502F9-3529-2A47-A275-124EB9AFD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B4FFC-6707-1F4E-8246-4F3249CEF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55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B0CBD6-811B-E142-926E-E03C95966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4C2B93-7761-E146-8E56-290D12850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4DB7A-BDCC-5042-BE37-40B7D8F7C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97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07DD-B6B6-FC42-BA60-334DDE29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91D03-239B-FB4A-986B-E63184B01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68016E-148F-084F-8403-E673FD6A4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4367B-58D3-4C4F-90FE-84E52D867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878F9-4CF6-A342-B829-DCC4816C2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89406-B28A-EF47-9E28-D43207144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6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D2A7D-7F37-8449-9BF9-2EB12808C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372BC6-54F8-C748-A2E9-949649F66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28CE28-47ED-2640-B60A-75683C5171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F2CF8-4FC8-9B4C-BFEC-F753CDE4D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F8B65-0031-1F42-A964-106937CCF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BAF5BB-A27D-DC47-816D-3ACB290E0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755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97397-DFF7-6C41-B6D8-D58648424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B230D-B6E1-184B-AAFB-82E21068A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5D5DE-8875-5A45-9B7F-9B3C2F8479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0B809-052B-DF4A-BBDF-429286EECC4A}" type="datetimeFigureOut">
              <a:rPr lang="en-US" smtClean="0"/>
              <a:t>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9125D-D869-174B-B378-F960564396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16849-98EA-9C4C-9B0F-3C3647558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0E176-B757-614D-B401-1EEC8FEC2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3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tensorchiefs/dl_boo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4EF96-6745-C744-8A38-73C4FD2E28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73111"/>
            <a:ext cx="9144000" cy="14792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Intro to Normalizing Flow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sz="2800" b="1" dirty="0">
                <a:solidFill>
                  <a:schemeClr val="accent1"/>
                </a:solidFill>
              </a:rPr>
              <a:t>(For Modeling Complex Multi-dimensional Distributions)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8EC06-E19C-6543-9E85-71C4A599D6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/>
          </a:bodyPr>
          <a:lstStyle/>
          <a:p>
            <a:r>
              <a:rPr lang="en-US" sz="1800" dirty="0"/>
              <a:t>Chapter 6.3 of </a:t>
            </a:r>
            <a:r>
              <a:rPr lang="en-US" sz="1800" i="1" dirty="0">
                <a:hlinkClick r:id="rId2"/>
              </a:rPr>
              <a:t>Probabilistic Deep Learning</a:t>
            </a:r>
            <a:r>
              <a:rPr lang="en-US" sz="1800" i="1" dirty="0"/>
              <a:t> </a:t>
            </a:r>
          </a:p>
          <a:p>
            <a:r>
              <a:rPr lang="en-US" sz="1800" i="1" dirty="0"/>
              <a:t>by </a:t>
            </a:r>
            <a:r>
              <a:rPr lang="en-US" sz="1800" dirty="0" err="1"/>
              <a:t>Durr</a:t>
            </a:r>
            <a:r>
              <a:rPr lang="en-US" sz="1800" dirty="0"/>
              <a:t>, Sick, and </a:t>
            </a:r>
            <a:r>
              <a:rPr lang="en-US" sz="1800" dirty="0" err="1"/>
              <a:t>Murina</a:t>
            </a:r>
            <a:r>
              <a:rPr lang="en-US" sz="1800" dirty="0"/>
              <a:t> (2020)</a:t>
            </a:r>
            <a:endParaRPr lang="en-US" sz="1800" i="1" dirty="0"/>
          </a:p>
          <a:p>
            <a:r>
              <a:rPr lang="en-US" sz="1800" dirty="0"/>
              <a:t> 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2A03A93-86F2-6143-BA58-719F69E36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647" y="3602038"/>
            <a:ext cx="1420262" cy="179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46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05122-E4E3-5D4D-8D64-DADC3875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High-dimensional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6A33FA-169E-2B48-BF53-1FC854FC17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000" dirty="0"/>
                  <a:t>e.g., Normalizing flow in 3 dimensions: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sz="2000" dirty="0"/>
              </a:p>
              <a:p>
                <a:r>
                  <a:rPr lang="en-US" sz="2000" dirty="0"/>
                  <a:t>Change of variable formula: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d>
                      <m:d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⋅|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det</m:t>
                    </m:r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)|</m:t>
                    </m:r>
                  </m:oMath>
                </a14:m>
                <a:r>
                  <a:rPr lang="en-US" sz="2000" dirty="0">
                    <a:solidFill>
                      <a:schemeClr val="accent1"/>
                    </a:solidFill>
                  </a:rPr>
                  <a:t> </a:t>
                </a:r>
                <a:r>
                  <a:rPr lang="en-US" sz="2000" dirty="0"/>
                  <a:t>where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den>
                    </m:f>
                  </m:oMath>
                </a14:m>
                <a:r>
                  <a:rPr lang="en-US" sz="2000" dirty="0"/>
                  <a:t> is a Jacobian matrix and </a:t>
                </a:r>
                <a:r>
                  <a:rPr lang="en-US" sz="2000" dirty="0" err="1"/>
                  <a:t>det</a:t>
                </a:r>
                <a:r>
                  <a:rPr lang="en-US" sz="2000" dirty="0"/>
                  <a:t>(.) is a determinant.</a:t>
                </a:r>
              </a:p>
              <a:p>
                <a:r>
                  <a:rPr lang="en-US" sz="2000" dirty="0"/>
                  <a:t>For a </a:t>
                </a:r>
                <a:r>
                  <a:rPr lang="en-US" sz="2000" dirty="0">
                    <a:solidFill>
                      <a:schemeClr val="accent1"/>
                    </a:solidFill>
                  </a:rPr>
                  <a:t>triangular matrix</a:t>
                </a:r>
                <a:r>
                  <a:rPr lang="en-US" sz="2000" dirty="0"/>
                  <a:t>, the determinant is the product of diagonal elements.  </a:t>
                </a:r>
              </a:p>
              <a:p>
                <a:pPr lvl="1"/>
                <a:r>
                  <a:rPr lang="en-US" sz="1800" dirty="0"/>
                  <a:t>For example,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18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  <m:sub>
                            <m: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1800" b="0" i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z</m:t>
                            </m:r>
                          </m:e>
                          <m:sub>
                            <m: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m:rPr>
                        <m:brk m:alnAt="7"/>
                      </m:rP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m:rPr>
                        <m:brk m:alnAt="7"/>
                      </m:rP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m:rPr>
                        <m:brk m:alnAt="7"/>
                      </m:rP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m:rPr>
                            <m:brk m:alnAt="7"/>
                          </m:rPr>
                          <a:rPr lang="en-US" sz="1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1800" dirty="0"/>
                  <a:t>).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800" dirty="0"/>
                  <a:t>  </a:t>
                </a:r>
                <a:r>
                  <a:rPr lang="en-US" sz="1800" i="1" dirty="0" err="1">
                    <a:solidFill>
                      <a:schemeClr val="accent1"/>
                    </a:solidFill>
                  </a:rPr>
                  <a:t>tfp.AutoregressiveNetwork</a:t>
                </a:r>
                <a:r>
                  <a:rPr lang="en-US" sz="1800" i="1" dirty="0">
                    <a:solidFill>
                      <a:schemeClr val="accent1"/>
                    </a:solidFill>
                  </a:rPr>
                  <a:t> </a:t>
                </a:r>
              </a:p>
              <a:p>
                <a:pPr lvl="1"/>
                <a:r>
                  <a:rPr lang="en-US" sz="1800" dirty="0" err="1">
                    <a:solidFill>
                      <a:schemeClr val="accent1"/>
                    </a:solidFill>
                  </a:rPr>
                  <a:t>tfp.RealNVP</a:t>
                </a:r>
                <a:r>
                  <a:rPr lang="en-US" sz="1800" dirty="0">
                    <a:solidFill>
                      <a:schemeClr val="accent1"/>
                    </a:solidFill>
                  </a:rPr>
                  <a:t> </a:t>
                </a:r>
                <a:r>
                  <a:rPr lang="en-US" sz="1800" dirty="0"/>
                  <a:t>(non-volume preserving):  a simplified two-set approach to triangular matrix</a:t>
                </a:r>
              </a:p>
              <a:p>
                <a:r>
                  <a:rPr lang="en-US" sz="2000" dirty="0"/>
                  <a:t>One would usually stack </a:t>
                </a:r>
                <a:r>
                  <a:rPr lang="en-US" sz="2000" i="1" dirty="0" err="1">
                    <a:solidFill>
                      <a:schemeClr val="accent1"/>
                    </a:solidFill>
                  </a:rPr>
                  <a:t>AutoregressiveNetwork</a:t>
                </a:r>
                <a:r>
                  <a:rPr lang="en-US" sz="2000" i="1" dirty="0">
                    <a:solidFill>
                      <a:schemeClr val="accent1"/>
                    </a:solidFill>
                  </a:rPr>
                  <a:t> </a:t>
                </a:r>
                <a:r>
                  <a:rPr lang="en-US" sz="2000" dirty="0"/>
                  <a:t>or</a:t>
                </a:r>
                <a:r>
                  <a:rPr lang="en-US" sz="2000" i="1" dirty="0">
                    <a:solidFill>
                      <a:schemeClr val="accent1"/>
                    </a:solidFill>
                  </a:rPr>
                  <a:t> </a:t>
                </a:r>
                <a:r>
                  <a:rPr lang="en-US" sz="2000" dirty="0" err="1">
                    <a:solidFill>
                      <a:schemeClr val="accent1"/>
                    </a:solidFill>
                  </a:rPr>
                  <a:t>RealNVP</a:t>
                </a:r>
                <a:r>
                  <a:rPr lang="en-US" sz="2000" dirty="0">
                    <a:solidFill>
                      <a:schemeClr val="accent1"/>
                    </a:solidFill>
                  </a:rPr>
                  <a:t> </a:t>
                </a:r>
                <a:r>
                  <a:rPr lang="en-US" sz="2000" dirty="0" err="1"/>
                  <a:t>bijectors</a:t>
                </a:r>
                <a:r>
                  <a:rPr lang="en-US" sz="2000" dirty="0"/>
                  <a:t>. </a:t>
                </a:r>
              </a:p>
              <a:p>
                <a:r>
                  <a:rPr lang="en-US" sz="2000" dirty="0"/>
                  <a:t>Example 3 (celebrity faces) uses a type of </a:t>
                </a:r>
                <a:r>
                  <a:rPr lang="en-US" sz="2000" dirty="0" err="1"/>
                  <a:t>RealNVP</a:t>
                </a:r>
                <a:r>
                  <a:rPr lang="en-US" sz="2000" dirty="0"/>
                  <a:t> by </a:t>
                </a:r>
                <a:r>
                  <a:rPr lang="en-US" sz="2000" dirty="0" err="1"/>
                  <a:t>OpenAI</a:t>
                </a:r>
                <a:r>
                  <a:rPr lang="en-US" sz="2000" dirty="0"/>
                  <a:t>, with added CNNs. </a:t>
                </a:r>
              </a:p>
              <a:p>
                <a:pPr lvl="1"/>
                <a:r>
                  <a:rPr lang="en-US" sz="1800" dirty="0"/>
                  <a:t>Trained with 30k celebrity images with 256-by-256 in 3colors (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1800" dirty="0"/>
                  <a:t>197k dimensions).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6A33FA-169E-2B48-BF53-1FC854FC17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83" t="-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4250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F9271-0077-C54D-8949-B06D8085F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Hands-on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BD8B-C4EB-0042-94C8-E88D272C3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the Old Faithful example (from this textbook)</a:t>
            </a:r>
          </a:p>
          <a:p>
            <a:r>
              <a:rPr lang="en-US" dirty="0"/>
              <a:t>Run the Make Moons example (from </a:t>
            </a:r>
            <a:r>
              <a:rPr lang="en-US" dirty="0" err="1"/>
              <a:t>Keras</a:t>
            </a:r>
            <a:r>
              <a:rPr lang="en-US" dirty="0"/>
              <a:t>)  </a:t>
            </a:r>
          </a:p>
          <a:p>
            <a:r>
              <a:rPr lang="en-US" dirty="0"/>
              <a:t>Run the Boomerang example (from this textbook) </a:t>
            </a:r>
          </a:p>
        </p:txBody>
      </p:sp>
    </p:spTree>
    <p:extLst>
      <p:ext uri="{BB962C8B-B14F-4D97-AF65-F5344CB8AC3E}">
        <p14:creationId xmlns:p14="http://schemas.microsoft.com/office/powerpoint/2010/main" val="276324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8083-66EF-1E45-A462-3A1F2B73D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Model any complex distribution!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4E54D2-F8BE-1E4F-995A-11230C4BC3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Tools for modeling complex distributions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Mixture of simple distributions – ok for one dimensional distribution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Normalizing flow – </a:t>
                </a:r>
                <a:r>
                  <a:rPr lang="en-US" b="1" dirty="0">
                    <a:solidFill>
                      <a:schemeClr val="accent1"/>
                    </a:solidFill>
                  </a:rPr>
                  <a:t>high dimension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(e.g. 256-256-3color image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200k dim. ) </a:t>
                </a:r>
              </a:p>
              <a:p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Normalizing Flow (= </a:t>
                </a:r>
                <a:r>
                  <a:rPr lang="en-US" b="1" dirty="0">
                    <a:solidFill>
                      <a:schemeClr val="accent1"/>
                    </a:solidFill>
                  </a:rPr>
                  <a:t>transformation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r>
                  <a:rPr lang="en-US" b="1" dirty="0">
                    <a:solidFill>
                      <a:schemeClr val="accent1"/>
                    </a:solidFill>
                  </a:rPr>
                  <a:t>of prob. density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that sums to one)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Models a transformation of </a:t>
                </a:r>
                <a:r>
                  <a:rPr lang="en-US" b="1" dirty="0">
                    <a:solidFill>
                      <a:schemeClr val="accent1"/>
                    </a:solidFill>
                  </a:rPr>
                  <a:t>simple known distributions (z)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to </a:t>
                </a:r>
                <a:r>
                  <a:rPr lang="en-US" b="1" dirty="0">
                    <a:solidFill>
                      <a:schemeClr val="accent1"/>
                    </a:solidFill>
                  </a:rPr>
                  <a:t>complex multi-dimensional distribution (x) </a:t>
                </a:r>
              </a:p>
              <a:p>
                <a:pPr lvl="2"/>
                <a:r>
                  <a:rPr lang="en-US" b="1" dirty="0">
                    <a:solidFill>
                      <a:schemeClr val="accent1"/>
                    </a:solidFill>
                  </a:rPr>
                  <a:t>transformation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𝒈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𝒁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b="1" dirty="0">
                    <a:solidFill>
                      <a:schemeClr val="accent1"/>
                    </a:solidFill>
                  </a:rPr>
                  <a:t> which is invertible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𝒈</m:t>
                        </m:r>
                      </m:e>
                      <m:sup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𝒁</m:t>
                    </m:r>
                  </m:oMath>
                </a14:m>
                <a:r>
                  <a:rPr lang="en-US" b="1" dirty="0">
                    <a:solidFill>
                      <a:schemeClr val="accent1"/>
                    </a:solidFill>
                  </a:rPr>
                  <a:t>)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A type of generative model (like GANs, variational autoencoders)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Can sample from a learned distribution (e.g. draw random face images)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Can predict a probability density for a given data point (e.g. anomaly detection)</a:t>
                </a:r>
              </a:p>
              <a:p>
                <a:pPr lvl="1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Can do semantic linear algebra in the simple distribution z space</a:t>
                </a:r>
              </a:p>
              <a:p>
                <a:pPr lvl="2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Mix images of celebrity A + celebrity B</a:t>
                </a:r>
              </a:p>
              <a:p>
                <a:pPr lvl="2"/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Add/subtract feature Y (smiling, glasses, goatee etc.) to an image of celebrity A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4E54D2-F8BE-1E4F-995A-11230C4BC3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44" t="-2924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6569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2EF65-077C-2145-988E-9AA39505F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Example 1:  one dimensional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91D51A-D974-AB4C-B818-AA4525A2DF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564" y="1690688"/>
            <a:ext cx="8043382" cy="4351338"/>
          </a:xfrm>
        </p:spPr>
      </p:pic>
    </p:spTree>
    <p:extLst>
      <p:ext uri="{BB962C8B-B14F-4D97-AF65-F5344CB8AC3E}">
        <p14:creationId xmlns:p14="http://schemas.microsoft.com/office/powerpoint/2010/main" val="316084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A4A1-8CBE-4C48-A00F-1F7AFF07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Example 2: two-dimensional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FCA74D-7E14-2849-8C50-0D29D2A77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542" y="1825625"/>
            <a:ext cx="9266915" cy="4351338"/>
          </a:xfrm>
        </p:spPr>
      </p:pic>
    </p:spTree>
    <p:extLst>
      <p:ext uri="{BB962C8B-B14F-4D97-AF65-F5344CB8AC3E}">
        <p14:creationId xmlns:p14="http://schemas.microsoft.com/office/powerpoint/2010/main" val="1478060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A5D65-675B-1844-8D7D-B5DF55F3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Example 3: high-dimensional distribution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5699D3-5983-0348-8AA3-716BBE64F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792" y="4021301"/>
            <a:ext cx="8410727" cy="23025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1528E7-B784-0C4F-B0AB-26430C356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791" y="1322833"/>
            <a:ext cx="8410728" cy="254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52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8E3B5-E55B-A748-8889-913AEEEE9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Change of Variable Formula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E34174-50BD-0341-AFCE-35635E624F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20414"/>
                <a:ext cx="6418943" cy="435133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sz="2100" dirty="0"/>
                  <a:t>Preserve “probability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(.)</m:t>
                    </m:r>
                  </m:oMath>
                </a14:m>
                <a:r>
                  <a:rPr lang="en-US" sz="2100" dirty="0"/>
                  <a:t> times thin-width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1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2100" dirty="0"/>
                  <a:t>” between x and z: </a:t>
                </a:r>
              </a:p>
              <a:p>
                <a:pPr marL="0" indent="0" algn="ctr">
                  <a:buNone/>
                </a:pPr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⋅|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⇔</m:t>
                      </m:r>
                      <m:sSub>
                        <m:sSubPr>
                          <m:ctrlP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𝑑𝑥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𝑑𝑧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          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𝒈</m:t>
                              </m:r>
                            </m:e>
                            <m:sup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p>
                          </m:sSup>
                          <m:d>
                            <m:dPr>
                              <m:ctrlP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</m:e>
                      </m:d>
                      <m:r>
                        <a:rPr lang="en-US" b="1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𝒈</m:t>
                                  </m:r>
                                </m:e>
                                <m:sup>
                                  <m:r>
                                    <a:rPr lang="en-US" b="1" i="1" smtClean="0">
                                      <a:solidFill>
                                        <a:schemeClr val="accent1"/>
                                      </a:solidFill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b="1" i="1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p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</m:oMath>
                  </m:oMathPara>
                </a14:m>
                <a:endParaRPr lang="en-US" b="1" dirty="0"/>
              </a:p>
              <a:p>
                <a:pPr marL="0" indent="0">
                  <a:buNone/>
                </a:pPr>
                <a:r>
                  <a:rPr lang="en-US" sz="2000" dirty="0"/>
                  <a:t>Prob. density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</m:sSub>
                    <m:d>
                      <m:d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000" dirty="0"/>
                  <a:t> can be expressed as a function of the (known) density of z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</m:sSub>
                    <m:d>
                      <m:d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d>
                  </m:oMath>
                </a14:m>
                <a:r>
                  <a:rPr lang="en-US" sz="2000" dirty="0"/>
                  <a:t>, inverse density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𝒈</m:t>
                        </m:r>
                      </m:e>
                      <m:sup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  <m:d>
                      <m:d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000" dirty="0"/>
                  <a:t>, and the inverse of derivative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𝒈</m:t>
                        </m:r>
                      </m:e>
                      <m:sup>
                        <m:r>
                          <a:rPr lang="en-US" sz="2000" b="1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sz="20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. 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Example: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/>
                  <a:t> where z is a </a:t>
                </a:r>
                <a:r>
                  <a:rPr lang="en-US" sz="2000" dirty="0">
                    <a:solidFill>
                      <a:schemeClr val="accent1"/>
                    </a:solidFill>
                  </a:rPr>
                  <a:t>uniform distribution </a:t>
                </a:r>
                <a:r>
                  <a:rPr lang="en-US" sz="2000" dirty="0"/>
                  <a:t>over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0,2</m:t>
                        </m:r>
                      </m:e>
                    </m:d>
                  </m:oMath>
                </a14:m>
                <a:r>
                  <a:rPr lang="en-US" sz="2000" dirty="0"/>
                  <a:t>.</a:t>
                </a:r>
              </a:p>
              <a:p>
                <a:pPr marL="0" indent="0">
                  <a:buNone/>
                </a:pPr>
                <a:r>
                  <a:rPr lang="en-US" sz="2000" dirty="0"/>
                  <a:t>Then,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=√</m:t>
                    </m:r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.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d>
                      <m:dPr>
                        <m:ctrlPr>
                          <a:rPr lang="en-US" sz="200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z</m:t>
                        </m:r>
                      </m:e>
                    </m:d>
                    <m:r>
                      <a:rPr lang="en-US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000" dirty="0"/>
                  <a:t>  (see the figure).</a:t>
                </a:r>
              </a:p>
              <a:p>
                <a:pPr marL="0" indent="0">
                  <a:buNone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d>
                      <m:dPr>
                        <m:ctrlPr>
                          <a:rPr lang="en-US" sz="20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begChr m:val="|"/>
                        <m:endChr m:val="|"/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ad>
                              <m:radPr>
                                <m:degHide m:val="on"/>
                                <m:ctrlPr>
                                  <a:rPr lang="en-US" sz="20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000" b="0" i="1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4√</m:t>
                        </m:r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sz="2000" dirty="0"/>
                  <a:t>  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rad>
                    <m:r>
                      <a:rPr lang="en-US" sz="20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ad>
                          <m:radPr>
                            <m:degHide m:val="on"/>
                            <m:ctrlP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000" b="0" i="1" smtClean="0">
                                <a:solidFill>
                                  <a:schemeClr val="accent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2000" dirty="0"/>
                  <a:t>. 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CE34174-50BD-0341-AFCE-35635E624F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20414"/>
                <a:ext cx="6418943" cy="4351338"/>
              </a:xfrm>
              <a:blipFill>
                <a:blip r:embed="rId2"/>
                <a:stretch>
                  <a:fillRect l="-791" t="-1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15F26408-B001-504C-B302-813CCC235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014" y="478970"/>
            <a:ext cx="2533764" cy="18828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C26491-B188-B84E-BD3C-06F137303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0972" y="2422525"/>
            <a:ext cx="4158641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16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7F85-3FC6-0744-B702-D16CFC7F1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Bijector</a:t>
            </a:r>
            <a:r>
              <a:rPr lang="en-US" dirty="0">
                <a:solidFill>
                  <a:schemeClr val="accent1"/>
                </a:solidFill>
              </a:rPr>
              <a:t> = invertible transformation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9B9170-6518-2D44-ADF4-5628EE09D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200" y="3942557"/>
            <a:ext cx="9245600" cy="2362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0F55DA-D2BE-5843-AEF7-83157DF82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900" y="1690688"/>
            <a:ext cx="8470900" cy="1663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935A16-C9A0-E849-A874-B184ADA4B624}"/>
              </a:ext>
            </a:extLst>
          </p:cNvPr>
          <p:cNvSpPr txBox="1"/>
          <p:nvPr/>
        </p:nvSpPr>
        <p:spPr>
          <a:xfrm>
            <a:off x="288470" y="2262624"/>
            <a:ext cx="2852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tfp</a:t>
            </a:r>
            <a:r>
              <a:rPr lang="en-US" dirty="0"/>
              <a:t> = </a:t>
            </a:r>
            <a:r>
              <a:rPr lang="en-US" dirty="0" err="1"/>
              <a:t>tensorflow_probability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7369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5D146CB-81A2-C34B-AF0B-D006F370D08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schemeClr val="accent1"/>
                    </a:solidFill>
                  </a:rPr>
                  <a:t>Stacked </a:t>
                </a:r>
                <a:r>
                  <a:rPr lang="en-US" dirty="0" err="1">
                    <a:solidFill>
                      <a:schemeClr val="accent1"/>
                    </a:solidFill>
                  </a:rPr>
                  <a:t>bijectors</a:t>
                </a:r>
                <a:r>
                  <a:rPr lang="en-US" dirty="0">
                    <a:solidFill>
                      <a:schemeClr val="accent1"/>
                    </a:solidFill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b="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b="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b="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b="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...</a:t>
                </a:r>
                <a:r>
                  <a:rPr lang="en-US" b="0" dirty="0">
                    <a:solidFill>
                      <a:schemeClr val="accent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5D146CB-81A2-C34B-AF0B-D006F370D0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6E1693-6F7D-EC45-9FF5-805E976D08B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35339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Stacked </a:t>
                </a:r>
                <a:r>
                  <a:rPr lang="en-US" sz="2400" dirty="0" err="1"/>
                  <a:t>bijectors</a:t>
                </a:r>
                <a:r>
                  <a:rPr lang="en-US" sz="2400" dirty="0"/>
                  <a:t> are obtained by iterating change of variable formula:</a:t>
                </a:r>
              </a:p>
              <a:p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400" dirty="0"/>
              </a:p>
              <a:p>
                <a:r>
                  <a:rPr lang="en-US" sz="2400" b="0" dirty="0"/>
                  <a:t>Taking the log: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sub>
                        </m:sSub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Sup>
                          <m:sSub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Sup>
                          <m:sSub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lang="en-US" sz="2400" b="0" i="1" dirty="0">
                  <a:latin typeface="Cambria Math" panose="02040503050406030204" pitchFamily="18" charset="0"/>
                </a:endParaRPr>
              </a:p>
              <a:p>
                <a:r>
                  <a:rPr lang="en-US" sz="2400" b="0" dirty="0"/>
                  <a:t>This generalizes to: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func>
                          <m:func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func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</m:den>
                        </m:f>
                      </m:e>
                    </m:nary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6E1693-6F7D-EC45-9FF5-805E976D08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35339"/>
                <a:ext cx="10515600" cy="4351338"/>
              </a:xfrm>
              <a:blipFill>
                <a:blip r:embed="rId3"/>
                <a:stretch>
                  <a:fillRect l="-844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6B859CE5-C9FB-B346-8B94-22CDCC15A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850" y="3583214"/>
            <a:ext cx="92583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3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8E79-F794-8443-97B9-F02B30F26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Modeling Old Faithful data with </a:t>
            </a:r>
            <a:r>
              <a:rPr lang="en-US" dirty="0" err="1">
                <a:solidFill>
                  <a:schemeClr val="accent1"/>
                </a:solidFill>
              </a:rPr>
              <a:t>bijectors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0FED3A-8B28-1942-8351-588AC76DE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6300" y="3090466"/>
            <a:ext cx="7937500" cy="28829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56B51-C7AB-5340-81C5-1183008E6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300" y="1871266"/>
            <a:ext cx="8585200" cy="1219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956882-762E-D24C-95E1-E38EFC205588}"/>
              </a:ext>
            </a:extLst>
          </p:cNvPr>
          <p:cNvSpPr txBox="1"/>
          <p:nvPr/>
        </p:nvSpPr>
        <p:spPr>
          <a:xfrm>
            <a:off x="596900" y="4070251"/>
            <a:ext cx="261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tfb.SinhArchsinh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is a type of flexible nonlinear transformation/</a:t>
            </a:r>
            <a:r>
              <a:rPr lang="en-US" dirty="0" err="1"/>
              <a:t>bijector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F8CAF4-5926-7C4B-9ED5-FD548AEFF81B}"/>
              </a:ext>
            </a:extLst>
          </p:cNvPr>
          <p:cNvSpPr txBox="1"/>
          <p:nvPr/>
        </p:nvSpPr>
        <p:spPr>
          <a:xfrm>
            <a:off x="564242" y="2306765"/>
            <a:ext cx="2852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Stack 5 layers </a:t>
            </a:r>
            <a:r>
              <a:rPr lang="en-US" dirty="0"/>
              <a:t>of </a:t>
            </a:r>
            <a:r>
              <a:rPr lang="en-US" dirty="0" err="1"/>
              <a:t>bijectors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B0E721-994C-DD43-BF4A-2D1382B31715}"/>
              </a:ext>
            </a:extLst>
          </p:cNvPr>
          <p:cNvSpPr txBox="1"/>
          <p:nvPr/>
        </p:nvSpPr>
        <p:spPr>
          <a:xfrm>
            <a:off x="596899" y="5515720"/>
            <a:ext cx="29881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</a:rPr>
              <a:t>dist.log_prob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(=negative log likelihood) can be minimized via </a:t>
            </a:r>
            <a:r>
              <a:rPr lang="en-US" dirty="0" err="1"/>
              <a:t>tf.GradientTape</a:t>
            </a:r>
            <a:r>
              <a:rPr lang="en-US" dirty="0"/>
              <a:t> method. </a:t>
            </a:r>
          </a:p>
        </p:txBody>
      </p:sp>
    </p:spTree>
    <p:extLst>
      <p:ext uri="{BB962C8B-B14F-4D97-AF65-F5344CB8AC3E}">
        <p14:creationId xmlns:p14="http://schemas.microsoft.com/office/powerpoint/2010/main" val="1010549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618</Words>
  <Application>Microsoft Macintosh PowerPoint</Application>
  <PresentationFormat>Widescreen</PresentationFormat>
  <Paragraphs>55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Intro to Normalizing Flow (For Modeling Complex Multi-dimensional Distributions)</vt:lpstr>
      <vt:lpstr>Model any complex distribution!</vt:lpstr>
      <vt:lpstr>Example 1:  one dimensional distribution</vt:lpstr>
      <vt:lpstr>Example 2: two-dimensional distribution</vt:lpstr>
      <vt:lpstr>Example 3: high-dimensional distribution</vt:lpstr>
      <vt:lpstr>Change of Variable Formula</vt:lpstr>
      <vt:lpstr>Bijector = invertible transformation</vt:lpstr>
      <vt:lpstr>Stacked bijectors:  z_0→ z_1 → z_2 →... →x</vt:lpstr>
      <vt:lpstr>Modeling Old Faithful data with bijectors</vt:lpstr>
      <vt:lpstr>High-dimensional Distribution</vt:lpstr>
      <vt:lpstr>Hands-on Demos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 Normalizing Flow</dc:title>
  <dc:creator>Microsoft Office User</dc:creator>
  <cp:lastModifiedBy>Microsoft Office User</cp:lastModifiedBy>
  <cp:revision>64</cp:revision>
  <dcterms:created xsi:type="dcterms:W3CDTF">2022-01-04T18:56:49Z</dcterms:created>
  <dcterms:modified xsi:type="dcterms:W3CDTF">2022-01-05T03:50:24Z</dcterms:modified>
</cp:coreProperties>
</file>

<file path=docProps/thumbnail.jpeg>
</file>